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936" r:id="rId6"/>
    <p:sldId id="918" r:id="rId7"/>
    <p:sldId id="922" r:id="rId8"/>
    <p:sldId id="926" r:id="rId9"/>
    <p:sldId id="933" r:id="rId10"/>
    <p:sldId id="928" r:id="rId11"/>
    <p:sldId id="930" r:id="rId12"/>
    <p:sldId id="931" r:id="rId13"/>
    <p:sldId id="935" r:id="rId14"/>
    <p:sldId id="934" r:id="rId15"/>
    <p:sldId id="938" r:id="rId16"/>
    <p:sldId id="940" r:id="rId1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40DFC1-B3B2-44A4-AAF8-B62F62B14CEA}" v="51" dt="2024-04-24T09:47:18.389"/>
    <p1510:client id="{7423569D-3ABD-B91A-0318-AD1E057481E2}" v="83" dt="2024-04-24T13:15:35.651"/>
    <p1510:client id="{B1F4919A-4338-86AF-92B5-25971A09573B}" v="34" dt="2024-04-24T16:19:12.6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Purple">
    <p:bg>
      <p:bgPr>
        <a:solidFill>
          <a:srgbClr val="5231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857" y="5025031"/>
            <a:ext cx="2854942" cy="128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229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9857" y="5025031"/>
            <a:ext cx="2854943" cy="128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44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9972" y="676607"/>
            <a:ext cx="8039885" cy="2640751"/>
          </a:xfrm>
          <a:prstGeom prst="rect">
            <a:avLst/>
          </a:prstGeom>
        </p:spPr>
        <p:txBody>
          <a:bodyPr lIns="91440" tIns="45720" rIns="91440" bIns="45720"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pc="-150" dirty="0">
                <a:solidFill>
                  <a:schemeClr val="bg1"/>
                </a:solidFill>
                <a:latin typeface="Foco"/>
                <a:ea typeface="Foco" charset="0"/>
                <a:cs typeface="Foco" charset="0"/>
              </a:rPr>
              <a:t>WEST OF SCOTLAND HOUSING ASSOCIATION GROUP</a:t>
            </a:r>
          </a:p>
          <a:p>
            <a:endParaRPr lang="en-US" spc="-150" dirty="0">
              <a:solidFill>
                <a:schemeClr val="bg1"/>
              </a:solidFill>
              <a:latin typeface="Foco"/>
            </a:endParaRPr>
          </a:p>
          <a:p>
            <a:endParaRPr lang="en-US" spc="-150" dirty="0">
              <a:solidFill>
                <a:schemeClr val="bg1"/>
              </a:solidFill>
              <a:latin typeface="Foco"/>
            </a:endParaRPr>
          </a:p>
          <a:p>
            <a:r>
              <a:rPr lang="en-US" spc="-150" dirty="0">
                <a:solidFill>
                  <a:schemeClr val="bg1"/>
                </a:solidFill>
                <a:latin typeface="Foco"/>
              </a:rPr>
              <a:t>ASSET MANAGEMENT STRATEGY 2024 - 27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839972" y="5943600"/>
            <a:ext cx="9828028" cy="3683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chemeClr val="bg1"/>
                </a:solidFill>
                <a:latin typeface="Foco Light" charset="0"/>
                <a:ea typeface="Foco Light" charset="0"/>
                <a:cs typeface="Foco Light" charset="0"/>
              </a:rPr>
              <a:t>westscot.co.uk</a:t>
            </a:r>
          </a:p>
        </p:txBody>
      </p:sp>
    </p:spTree>
    <p:extLst>
      <p:ext uri="{BB962C8B-B14F-4D97-AF65-F5344CB8AC3E}">
        <p14:creationId xmlns:p14="http://schemas.microsoft.com/office/powerpoint/2010/main" val="93064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BADF1C-74ED-1A4D-DF2D-8D13564CA8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39D14-FF36-8FA4-11A9-7A7AAD5B55F8}"/>
              </a:ext>
            </a:extLst>
          </p:cNvPr>
          <p:cNvSpPr txBox="1">
            <a:spLocks/>
          </p:cNvSpPr>
          <p:nvPr/>
        </p:nvSpPr>
        <p:spPr>
          <a:xfrm>
            <a:off x="838200" y="720001"/>
            <a:ext cx="10515600" cy="7659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-150" dirty="0">
                <a:solidFill>
                  <a:srgbClr val="7030A0"/>
                </a:solidFill>
                <a:latin typeface="Arial"/>
                <a:ea typeface="Foco" charset="0"/>
                <a:cs typeface="Arial"/>
              </a:rPr>
              <a:t>DELIVERY &amp; MONITORING</a:t>
            </a:r>
            <a:endParaRPr lang="en-US" sz="3200" b="1" spc="-150" dirty="0">
              <a:solidFill>
                <a:srgbClr val="7030A0"/>
              </a:solidFill>
              <a:latin typeface="Arial" panose="020B0604020202020204" pitchFamily="34" charset="0"/>
              <a:ea typeface="Foco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2E2108-C09A-574E-96A9-8EAF2149CC51}"/>
              </a:ext>
            </a:extLst>
          </p:cNvPr>
          <p:cNvSpPr txBox="1"/>
          <p:nvPr/>
        </p:nvSpPr>
        <p:spPr>
          <a:xfrm>
            <a:off x="564487" y="1300936"/>
            <a:ext cx="9839323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Board lead on WSHA’s strategic response to asset management. </a:t>
            </a:r>
            <a:endParaRPr lang="en-US" sz="1400" b="0" i="0" dirty="0">
              <a:solidFill>
                <a:srgbClr val="7030A0"/>
              </a:solidFill>
              <a:effectLst/>
              <a:latin typeface="Segoe UI" panose="020B0502040204020203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sz="1400" b="0" i="0" dirty="0">
              <a:solidFill>
                <a:srgbClr val="7030A0"/>
              </a:solidFill>
              <a:effectLst/>
              <a:latin typeface="Segoe UI" panose="020B0502040204020203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7030A0"/>
                </a:solidFill>
                <a:latin typeface="Arial" panose="020B0604020202020204" pitchFamily="34" charset="0"/>
              </a:rPr>
              <a:t>Monitoring progress and d</a:t>
            </a:r>
            <a:r>
              <a:rPr lang="en-US" sz="1400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elivery of the asset management  strategy delegated to the Development and Asset Management Sub  Committee (DAMSC). </a:t>
            </a:r>
            <a:endParaRPr lang="en-US" sz="1400" b="0" i="0" dirty="0">
              <a:solidFill>
                <a:srgbClr val="7030A0"/>
              </a:solidFill>
              <a:effectLst/>
              <a:latin typeface="Segoe UI" panose="020B0502040204020203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sz="1400" b="0" i="0" dirty="0">
              <a:solidFill>
                <a:srgbClr val="7030A0"/>
              </a:solidFill>
              <a:effectLst/>
              <a:latin typeface="Segoe UI" panose="020B0502040204020203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Director of Development and Asset Management responsible for implementation, reporting and overall delivery</a:t>
            </a:r>
            <a:endParaRPr lang="en-US" sz="1400" b="0" i="0" dirty="0">
              <a:solidFill>
                <a:srgbClr val="7030A0"/>
              </a:solidFill>
              <a:effectLst/>
              <a:latin typeface="Segoe UI" panose="020B0502040204020203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endParaRPr lang="en-US" sz="1400" b="0" i="0" dirty="0">
              <a:solidFill>
                <a:srgbClr val="7030A0"/>
              </a:solidFill>
              <a:effectLst/>
              <a:latin typeface="Segoe UI" panose="020B0502040204020203" pitchFamily="34" charset="0"/>
            </a:endParaRPr>
          </a:p>
          <a:p>
            <a:pPr marL="171450" indent="-171450" algn="l" rtl="0" fontAlgn="base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Asset Manager, Maintenance Manager and Development Manager responsible for delivery of </a:t>
            </a:r>
            <a:r>
              <a:rPr lang="en-US" sz="1400" dirty="0">
                <a:solidFill>
                  <a:srgbClr val="7030A0"/>
                </a:solidFill>
                <a:latin typeface="Arial" panose="020B0604020202020204" pitchFamily="34" charset="0"/>
              </a:rPr>
              <a:t>relevant </a:t>
            </a:r>
            <a:r>
              <a:rPr lang="en-US" sz="1400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elements of the strategy and delegated to them by the </a:t>
            </a:r>
            <a:r>
              <a:rPr lang="en-US" sz="1400" b="0" i="0" dirty="0" err="1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DoDAM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 </a:t>
            </a:r>
            <a:endParaRPr lang="en-US" sz="14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</p:txBody>
      </p:sp>
      <p:pic>
        <p:nvPicPr>
          <p:cNvPr id="3" name="Picture 2" descr="A diagram of a group of people&#10;&#10;Description automatically generated">
            <a:extLst>
              <a:ext uri="{FF2B5EF4-FFF2-40B4-BE49-F238E27FC236}">
                <a16:creationId xmlns:a16="http://schemas.microsoft.com/office/drawing/2014/main" id="{0E84F1DA-3609-060D-F486-D61EEA3D757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726" y="3429000"/>
            <a:ext cx="3807453" cy="3192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6370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2203EB-58F9-8803-2A1F-04B3E86295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42639-1945-BB79-9419-B1D61D12478F}"/>
              </a:ext>
            </a:extLst>
          </p:cNvPr>
          <p:cNvSpPr txBox="1">
            <a:spLocks/>
          </p:cNvSpPr>
          <p:nvPr/>
        </p:nvSpPr>
        <p:spPr>
          <a:xfrm>
            <a:off x="838200" y="720001"/>
            <a:ext cx="10515600" cy="7659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150" dirty="0">
                <a:solidFill>
                  <a:srgbClr val="7030A0"/>
                </a:solidFill>
                <a:latin typeface="Arial"/>
                <a:ea typeface="Foco" charset="0"/>
                <a:cs typeface="Arial"/>
              </a:rPr>
              <a:t>DELIVERY </a:t>
            </a:r>
            <a:endParaRPr lang="en-US" sz="4000" b="1" spc="-150" dirty="0">
              <a:solidFill>
                <a:srgbClr val="7030A0"/>
              </a:solidFill>
              <a:latin typeface="Arial" panose="020B0604020202020204" pitchFamily="34" charset="0"/>
              <a:ea typeface="Foco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F85A53-BC68-AD5E-E97F-555B728329AE}"/>
              </a:ext>
            </a:extLst>
          </p:cNvPr>
          <p:cNvSpPr txBox="1"/>
          <p:nvPr/>
        </p:nvSpPr>
        <p:spPr>
          <a:xfrm>
            <a:off x="473870" y="1548071"/>
            <a:ext cx="9839323" cy="46166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b="1" kern="100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4 Key Strategic Objectives</a:t>
            </a:r>
          </a:p>
          <a:p>
            <a:endParaRPr lang="en-GB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l" fontAlgn="base">
              <a:buAutoNum type="arabicPeriod"/>
            </a:pPr>
            <a:r>
              <a:rPr lang="en-GB" sz="1800" kern="100" dirty="0">
                <a:solidFill>
                  <a:srgbClr val="7030A0"/>
                </a:solidFill>
                <a:effectLst/>
              </a:rPr>
              <a:t>Develop and begin Implementation of a Delivery Plan for Social Housing Net Zero Standard</a:t>
            </a:r>
          </a:p>
          <a:p>
            <a:pPr marL="342900" indent="-342900" algn="l" fontAlgn="base">
              <a:buAutoNum type="arabicPeriod"/>
            </a:pPr>
            <a:endParaRPr lang="en-GB" kern="100" dirty="0">
              <a:solidFill>
                <a:srgbClr val="7030A0"/>
              </a:solidFill>
            </a:endParaRPr>
          </a:p>
          <a:p>
            <a:pPr marL="342900" indent="-342900" fontAlgn="base">
              <a:buFontTx/>
              <a:buAutoNum type="arabicPeriod"/>
            </a:pPr>
            <a:r>
              <a:rPr lang="en-US" sz="1800" kern="100" dirty="0">
                <a:solidFill>
                  <a:srgbClr val="7030A0"/>
                </a:solidFill>
                <a:effectLst/>
              </a:rPr>
              <a:t>Improve the knowledge we hold on our assets and how they are performing and develop our asset management database and repairs system</a:t>
            </a:r>
          </a:p>
          <a:p>
            <a:pPr marL="342900" indent="-342900" fontAlgn="base">
              <a:buFontTx/>
              <a:buAutoNum type="arabicPeriod"/>
            </a:pPr>
            <a:endParaRPr lang="en-US" kern="100" dirty="0">
              <a:solidFill>
                <a:srgbClr val="7030A0"/>
              </a:solidFill>
            </a:endParaRPr>
          </a:p>
          <a:p>
            <a:pPr marL="342900" indent="-342900" fontAlgn="base">
              <a:buFontTx/>
              <a:buAutoNum type="arabicPeriod"/>
            </a:pPr>
            <a:r>
              <a:rPr lang="en-GB" sz="1800" kern="100" dirty="0">
                <a:solidFill>
                  <a:srgbClr val="7030A0"/>
                </a:solidFill>
                <a:effectLst/>
              </a:rPr>
              <a:t>Deliver programmes of work to address priority investment needs in existing stock.</a:t>
            </a:r>
            <a:endParaRPr lang="en-GB" sz="1800" kern="1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fontAlgn="base">
              <a:buFontTx/>
              <a:buAutoNum type="arabicPeriod"/>
            </a:pPr>
            <a:endParaRPr lang="en-US" sz="1800" kern="100" dirty="0">
              <a:solidFill>
                <a:srgbClr val="7030A0"/>
              </a:solidFill>
              <a:effectLst/>
            </a:endParaRPr>
          </a:p>
          <a:p>
            <a:pPr marL="342900" indent="-342900" fontAlgn="base">
              <a:buFontTx/>
              <a:buAutoNum type="arabicPeriod"/>
            </a:pPr>
            <a:r>
              <a:rPr lang="en-US" kern="100" dirty="0">
                <a:solidFill>
                  <a:srgbClr val="7030A0"/>
                </a:solidFill>
              </a:rPr>
              <a:t>Update WSHA’s Consolidation Strategy and Develop Action Plan</a:t>
            </a:r>
          </a:p>
          <a:p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b="1" kern="1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kern="1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82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C94C6E-77CC-3DF1-6E8D-C4B11C2CA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94307-BC4A-1208-B584-9F2886792187}"/>
              </a:ext>
            </a:extLst>
          </p:cNvPr>
          <p:cNvSpPr txBox="1">
            <a:spLocks/>
          </p:cNvSpPr>
          <p:nvPr/>
        </p:nvSpPr>
        <p:spPr>
          <a:xfrm>
            <a:off x="838200" y="720001"/>
            <a:ext cx="10515600" cy="7659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-150" dirty="0">
                <a:solidFill>
                  <a:srgbClr val="7030A0"/>
                </a:solidFill>
                <a:latin typeface="Arial" panose="020B0604020202020204" pitchFamily="34" charset="0"/>
                <a:ea typeface="Foco" charset="0"/>
                <a:cs typeface="Arial" panose="020B0604020202020204" pitchFamily="34" charset="0"/>
              </a:rPr>
              <a:t>Financial Planning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AF0EF9-42EF-4846-DB8B-AD2DAF73A43A}"/>
              </a:ext>
            </a:extLst>
          </p:cNvPr>
          <p:cNvSpPr txBox="1"/>
          <p:nvPr/>
        </p:nvSpPr>
        <p:spPr>
          <a:xfrm>
            <a:off x="473870" y="1366839"/>
            <a:ext cx="9839323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 b="0" i="0" dirty="0">
                <a:solidFill>
                  <a:srgbClr val="7030A0"/>
                </a:solidFill>
                <a:effectLst/>
                <a:latin typeface="Arial"/>
                <a:cs typeface="Arial"/>
              </a:rPr>
              <a:t>business as usual operations fully funded as part of our business planning approach over 5 and 30 years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US" sz="240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2400" b="0" i="0" dirty="0">
                <a:solidFill>
                  <a:srgbClr val="7030A0"/>
                </a:solidFill>
                <a:effectLst/>
                <a:latin typeface="Arial"/>
                <a:cs typeface="Arial"/>
              </a:rPr>
              <a:t>New build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programme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funded </a:t>
            </a:r>
            <a:r>
              <a:rPr lang="en-US" sz="2400" b="0" i="0" dirty="0">
                <a:solidFill>
                  <a:srgbClr val="7030A0"/>
                </a:solidFill>
                <a:effectLst/>
                <a:latin typeface="Arial"/>
                <a:cs typeface="Arial"/>
              </a:rPr>
              <a:t>through bank loans (private finance)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400" dirty="0">
              <a:solidFill>
                <a:srgbClr val="7030A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7030A0"/>
                </a:solidFill>
                <a:latin typeface="Aptos"/>
                <a:ea typeface="Times New Roman" panose="02020603050405020304" pitchFamily="18" charset="0"/>
              </a:rPr>
              <a:t>Scottish Housing Net Zero Standard cost prohibitive sector-wide</a:t>
            </a:r>
          </a:p>
          <a:p>
            <a:pPr lvl="0"/>
            <a:r>
              <a:rPr lang="en-GB" sz="2400" dirty="0">
                <a:solidFill>
                  <a:srgbClr val="7030A0"/>
                </a:solidFill>
                <a:latin typeface="Aptos" panose="020B0004020202020204" pitchFamily="34" charset="0"/>
                <a:ea typeface="Times New Roman" panose="02020603050405020304" pitchFamily="18" charset="0"/>
              </a:rPr>
              <a:t> -estimated by SG to cost £14k p/u to convert from gas to clean heating</a:t>
            </a:r>
          </a:p>
          <a:p>
            <a:pPr marL="342900" lvl="0" indent="-342900">
              <a:buFontTx/>
              <a:buChar char="-"/>
            </a:pPr>
            <a:r>
              <a:rPr lang="en-GB" sz="2400" dirty="0">
                <a:solidFill>
                  <a:srgbClr val="7030A0"/>
                </a:solidFill>
                <a:latin typeface="Aptos" panose="020B0004020202020204" pitchFamily="34" charset="0"/>
                <a:ea typeface="Times New Roman" panose="02020603050405020304" pitchFamily="18" charset="0"/>
              </a:rPr>
              <a:t>511,000 SR units with gas = £7.14bn</a:t>
            </a:r>
          </a:p>
          <a:p>
            <a:pPr lvl="0"/>
            <a:r>
              <a:rPr lang="en-GB" sz="2400" dirty="0">
                <a:solidFill>
                  <a:srgbClr val="7030A0"/>
                </a:solidFill>
                <a:latin typeface="Aptos" panose="020B0004020202020204" pitchFamily="34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7030A0"/>
                </a:solidFill>
                <a:latin typeface="Aptos" panose="020B0004020202020204" pitchFamily="34" charset="0"/>
                <a:ea typeface="Times New Roman" panose="02020603050405020304" pitchFamily="18" charset="0"/>
              </a:rPr>
              <a:t>- working with </a:t>
            </a:r>
            <a:r>
              <a:rPr lang="en-GB" sz="2400" dirty="0" err="1">
                <a:solidFill>
                  <a:srgbClr val="7030A0"/>
                </a:solidFill>
                <a:latin typeface="Aptos" panose="020B0004020202020204" pitchFamily="34" charset="0"/>
                <a:ea typeface="Times New Roman" panose="02020603050405020304" pitchFamily="18" charset="0"/>
              </a:rPr>
              <a:t>Warmworks</a:t>
            </a:r>
            <a:endParaRPr lang="en-GB" sz="2400" dirty="0">
              <a:solidFill>
                <a:srgbClr val="7030A0"/>
              </a:solidFill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r>
              <a:rPr lang="en-GB" sz="2400" dirty="0">
                <a:solidFill>
                  <a:srgbClr val="7030A0"/>
                </a:solidFill>
                <a:latin typeface="Aptos"/>
                <a:ea typeface="Times New Roman" panose="02020603050405020304" pitchFamily="18" charset="0"/>
              </a:rPr>
              <a:t> - strategic overview of stock and meeting SHNZS </a:t>
            </a:r>
          </a:p>
          <a:p>
            <a:pPr lvl="0"/>
            <a:r>
              <a:rPr lang="en-GB" sz="2400" dirty="0">
                <a:solidFill>
                  <a:srgbClr val="7030A0"/>
                </a:solidFill>
                <a:latin typeface="Aptos"/>
                <a:ea typeface="Times New Roman" panose="02020603050405020304" pitchFamily="18" charset="0"/>
              </a:rPr>
              <a:t>maximise grants SHNZ funding, match funding ; Energy Company Obligations (ECO)</a:t>
            </a:r>
            <a:endParaRPr lang="en-GB">
              <a:latin typeface="Aptos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400" dirty="0">
              <a:solidFill>
                <a:srgbClr val="7030A0"/>
              </a:solidFill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GB" sz="2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347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C94C6E-77CC-3DF1-6E8D-C4B11C2CA3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94307-BC4A-1208-B584-9F2886792187}"/>
              </a:ext>
            </a:extLst>
          </p:cNvPr>
          <p:cNvSpPr txBox="1">
            <a:spLocks/>
          </p:cNvSpPr>
          <p:nvPr/>
        </p:nvSpPr>
        <p:spPr>
          <a:xfrm>
            <a:off x="838200" y="720001"/>
            <a:ext cx="10515600" cy="7659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pc="-150">
                <a:solidFill>
                  <a:srgbClr val="7030A0"/>
                </a:solidFill>
                <a:latin typeface="Arial"/>
                <a:ea typeface="Foco" charset="0"/>
                <a:cs typeface="Arial"/>
              </a:rPr>
              <a:t>Consultation</a:t>
            </a:r>
            <a:endParaRPr lang="en-US" sz="3200" b="1" spc="-150" dirty="0">
              <a:solidFill>
                <a:srgbClr val="7030A0"/>
              </a:solidFill>
              <a:latin typeface="Arial" panose="020B0604020202020204" pitchFamily="34" charset="0"/>
              <a:ea typeface="Foco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AF0EF9-42EF-4846-DB8B-AD2DAF73A43A}"/>
              </a:ext>
            </a:extLst>
          </p:cNvPr>
          <p:cNvSpPr txBox="1"/>
          <p:nvPr/>
        </p:nvSpPr>
        <p:spPr>
          <a:xfrm>
            <a:off x="473870" y="1366839"/>
            <a:ext cx="9839323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7030A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Customer surveys – Cost of Living Crisis responses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7030A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Technical teams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7030A0"/>
                </a:solidFill>
                <a:latin typeface="Aptos" panose="020B0004020202020204" pitchFamily="34" charset="0"/>
                <a:ea typeface="Times New Roman" panose="02020603050405020304" pitchFamily="18" charset="0"/>
              </a:rPr>
              <a:t>CMT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7030A0"/>
                </a:solidFill>
                <a:latin typeface="Aptos" panose="020B0004020202020204" pitchFamily="34" charset="0"/>
                <a:ea typeface="Times New Roman" panose="02020603050405020304" pitchFamily="18" charset="0"/>
              </a:rPr>
              <a:t>Staff T&amp;D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400" dirty="0">
                <a:solidFill>
                  <a:srgbClr val="7030A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TAG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400" dirty="0">
              <a:solidFill>
                <a:srgbClr val="7030A0"/>
              </a:solidFill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400" dirty="0">
              <a:solidFill>
                <a:srgbClr val="7030A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400" dirty="0">
              <a:solidFill>
                <a:srgbClr val="7030A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400" dirty="0">
              <a:solidFill>
                <a:srgbClr val="7030A0"/>
              </a:solidFill>
              <a:latin typeface="Aptos" panose="020B000402020202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2400" dirty="0">
              <a:solidFill>
                <a:srgbClr val="7030A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1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720001"/>
            <a:ext cx="10515600" cy="7659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150" dirty="0">
                <a:solidFill>
                  <a:srgbClr val="7030A0"/>
                </a:solidFill>
                <a:latin typeface="Arial"/>
                <a:ea typeface="Foco" charset="0"/>
                <a:cs typeface="Arial"/>
              </a:rPr>
              <a:t>Overview</a:t>
            </a:r>
            <a:endParaRPr lang="en-US" sz="4000" b="1" spc="-150" dirty="0">
              <a:solidFill>
                <a:srgbClr val="7030A0"/>
              </a:solidFill>
              <a:latin typeface="Arial" panose="020B0604020202020204" pitchFamily="34" charset="0"/>
              <a:ea typeface="Foco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4F5855-D0C2-2BB3-AB15-CCEC238C8C4B}"/>
              </a:ext>
            </a:extLst>
          </p:cNvPr>
          <p:cNvSpPr txBox="1"/>
          <p:nvPr/>
        </p:nvSpPr>
        <p:spPr>
          <a:xfrm>
            <a:off x="629553" y="1485901"/>
            <a:ext cx="10517978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400" dirty="0">
                <a:latin typeface="Arial"/>
                <a:cs typeface="Arial"/>
              </a:rPr>
              <a:t>1 What is Asset Management ?</a:t>
            </a:r>
          </a:p>
          <a:p>
            <a:pPr marL="342900" indent="-342900">
              <a:buFontTx/>
              <a:buChar char="-"/>
            </a:pPr>
            <a:r>
              <a:rPr lang="en-GB" sz="2400" i="1" kern="0" dirty="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Benefits, SHR guidance</a:t>
            </a:r>
          </a:p>
          <a:p>
            <a:pPr marL="285750" indent="-285750">
              <a:buFontTx/>
              <a:buChar char="-"/>
            </a:pPr>
            <a:endParaRPr lang="en-GB" sz="2400" i="1" kern="0" dirty="0">
              <a:solidFill>
                <a:srgbClr val="000000"/>
              </a:solidFill>
              <a:latin typeface="Arial"/>
              <a:ea typeface="Times New Roman" panose="02020603050405020304" pitchFamily="18" charset="0"/>
              <a:cs typeface="Arial"/>
            </a:endParaRPr>
          </a:p>
          <a:p>
            <a:r>
              <a:rPr lang="en-GB" sz="2400" i="1" kern="0" dirty="0">
                <a:solidFill>
                  <a:srgbClr val="000000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2. </a:t>
            </a:r>
            <a:r>
              <a:rPr lang="en-GB" sz="24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/>
              </a:rPr>
              <a:t>Considerations in developing strategy</a:t>
            </a:r>
            <a:endParaRPr lang="en-GB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Priority investment and activity</a:t>
            </a:r>
          </a:p>
          <a:p>
            <a:endParaRPr lang="en-GB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Delivery and monitoring</a:t>
            </a:r>
          </a:p>
          <a:p>
            <a:endParaRPr lang="en-GB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Strategic Objectives</a:t>
            </a:r>
          </a:p>
          <a:p>
            <a:endParaRPr lang="en-GB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400" kern="0" dirty="0">
                <a:solidFill>
                  <a:srgbClr val="000000"/>
                </a:solidFill>
                <a:latin typeface="Arial"/>
                <a:ea typeface="Times New Roman" panose="02020603050405020304" pitchFamily="18" charset="0"/>
                <a:cs typeface="Times New Roman"/>
              </a:rPr>
              <a:t>5. Feedback</a:t>
            </a:r>
            <a:endParaRPr lang="en-GB" sz="2400" kern="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197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720001"/>
            <a:ext cx="10515600" cy="7659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150" dirty="0">
                <a:solidFill>
                  <a:srgbClr val="7030A0"/>
                </a:solidFill>
                <a:latin typeface="Arial"/>
                <a:ea typeface="Foco" charset="0"/>
                <a:cs typeface="Arial"/>
              </a:rPr>
              <a:t>WHAT IS ASSET MANAGEMENT ?</a:t>
            </a:r>
            <a:endParaRPr lang="en-US" sz="4000" b="1" spc="-150" dirty="0">
              <a:solidFill>
                <a:srgbClr val="7030A0"/>
              </a:solidFill>
              <a:latin typeface="Arial" panose="020B0604020202020204" pitchFamily="34" charset="0"/>
              <a:ea typeface="Foco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4F5855-D0C2-2BB3-AB15-CCEC238C8C4B}"/>
              </a:ext>
            </a:extLst>
          </p:cNvPr>
          <p:cNvSpPr txBox="1"/>
          <p:nvPr/>
        </p:nvSpPr>
        <p:spPr>
          <a:xfrm>
            <a:off x="604839" y="1497808"/>
            <a:ext cx="10517978" cy="54101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Calibri"/>
                <a:ea typeface="Calibri"/>
                <a:cs typeface="Arial"/>
              </a:rPr>
              <a:t>Our Asset Management Strategy aims to take account of our legal and regulatory requirements</a:t>
            </a:r>
            <a:endParaRPr lang="en-US" sz="2800">
              <a:latin typeface="Calibri"/>
              <a:ea typeface="Calibri"/>
              <a:cs typeface="Calibri"/>
            </a:endParaRPr>
          </a:p>
          <a:p>
            <a:endParaRPr lang="en-US" sz="2800" dirty="0">
              <a:latin typeface="Calibri"/>
              <a:ea typeface="Calibri"/>
              <a:cs typeface="Arial"/>
            </a:endParaRPr>
          </a:p>
          <a:p>
            <a:r>
              <a:rPr lang="en-US" sz="2800" dirty="0">
                <a:latin typeface="Calibri"/>
                <a:ea typeface="Calibri"/>
                <a:cs typeface="Arial"/>
              </a:rPr>
              <a:t>It sets out our framework and approach on our assets (tenants’ homes, factored properties and commercial/community facilities) to ensure they are sustainable and remain fit for purpose in the short, medium and long term. </a:t>
            </a:r>
          </a:p>
          <a:p>
            <a:endParaRPr lang="en-US" sz="2800" dirty="0">
              <a:latin typeface="Arial"/>
              <a:cs typeface="Arial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GB" i="1" kern="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SHR - I</a:t>
            </a:r>
            <a:r>
              <a:rPr lang="en-GB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an asset is fit for purpose, it should be: 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managed efficiently and generating demand;</a:t>
            </a:r>
            <a:endParaRPr lang="en-GB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good condition with a costed, affordable maintenance programme;</a:t>
            </a:r>
            <a:endParaRPr lang="en-GB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making a positive contribution to the landlord’s business plan;</a:t>
            </a:r>
            <a:endParaRPr lang="en-GB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delivering value and amenity.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352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720001"/>
            <a:ext cx="10515600" cy="7659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150" dirty="0">
                <a:solidFill>
                  <a:srgbClr val="7030A0"/>
                </a:solidFill>
                <a:latin typeface="Arial"/>
                <a:ea typeface="Foco" charset="0"/>
                <a:cs typeface="Arial"/>
              </a:rPr>
              <a:t>Benefits of Asset Management Strategy</a:t>
            </a:r>
            <a:endParaRPr lang="en-US" sz="4000" b="1" spc="-150" dirty="0">
              <a:solidFill>
                <a:srgbClr val="7030A0"/>
              </a:solidFill>
              <a:latin typeface="Arial" panose="020B0604020202020204" pitchFamily="34" charset="0"/>
              <a:ea typeface="Foco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D35825-3DF5-6C15-B5FC-7D6D2DD7BE3E}"/>
              </a:ext>
            </a:extLst>
          </p:cNvPr>
          <p:cNvSpPr txBox="1"/>
          <p:nvPr/>
        </p:nvSpPr>
        <p:spPr>
          <a:xfrm>
            <a:off x="473870" y="1366839"/>
            <a:ext cx="9839323" cy="56323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28600" indent="-228600">
              <a:buAutoNum type="arabicPeriod"/>
            </a:pPr>
            <a:r>
              <a:rPr lang="en-US" dirty="0">
                <a:solidFill>
                  <a:srgbClr val="7030A0"/>
                </a:solidFill>
                <a:latin typeface="Arial"/>
                <a:cs typeface="Arial"/>
              </a:rPr>
              <a:t>Supporting our approach to address tenant investment priorities and keep our residents safe in their homes;</a:t>
            </a:r>
            <a:endParaRPr lang="en-US" dirty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7030A0"/>
                </a:solidFill>
                <a:latin typeface="Arial"/>
                <a:cs typeface="Arial"/>
              </a:rPr>
              <a:t>Provide affordable homes for our customers that meet Scottish Housing Quality Standards (SHQS) and ultimately meet SHNZS; 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7030A0"/>
                </a:solidFill>
                <a:latin typeface="Arial"/>
                <a:cs typeface="Arial"/>
              </a:rPr>
              <a:t>Understand the baseline of our stock in terms of energy efficiency and overall stock performance that enables informed, targeted investment ; 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7030A0"/>
                </a:solidFill>
                <a:latin typeface="Arial"/>
                <a:cs typeface="Arial"/>
              </a:rPr>
              <a:t>Identifies long term capital investment requirements and a measured approach to implementation of this that remains affordable  ;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/>
                <a:cs typeface="Arial"/>
              </a:rPr>
              <a:t> A </a:t>
            </a:r>
            <a:r>
              <a:rPr lang="en-US" dirty="0" err="1">
                <a:latin typeface="Arial"/>
                <a:cs typeface="Arial"/>
              </a:rPr>
              <a:t>co-ordinated</a:t>
            </a:r>
            <a:r>
              <a:rPr lang="en-US" dirty="0">
                <a:latin typeface="Arial"/>
                <a:cs typeface="Arial"/>
              </a:rPr>
              <a:t> approach to financial planning through </a:t>
            </a:r>
            <a:r>
              <a:rPr lang="en-US" dirty="0" err="1">
                <a:latin typeface="Arial"/>
                <a:cs typeface="Arial"/>
              </a:rPr>
              <a:t>maximisation</a:t>
            </a:r>
            <a:r>
              <a:rPr lang="en-US" dirty="0">
                <a:latin typeface="Arial"/>
                <a:cs typeface="Arial"/>
              </a:rPr>
              <a:t> of grants and other external funding sources ; 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/>
                <a:cs typeface="Arial"/>
              </a:rPr>
              <a:t>Helps shape the procurement of contracts and services that will facilitate improvements to the delivery of customer service and provide greater value for money including community benefits ;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/>
                <a:cs typeface="Arial"/>
              </a:rPr>
              <a:t>Minimises the proportion of expenditure on day to day repairs and </a:t>
            </a:r>
            <a:r>
              <a:rPr lang="en-US" dirty="0" err="1">
                <a:latin typeface="Arial"/>
                <a:cs typeface="Arial"/>
              </a:rPr>
              <a:t>maximise</a:t>
            </a:r>
            <a:r>
              <a:rPr lang="en-US" dirty="0">
                <a:latin typeface="Arial"/>
                <a:cs typeface="Arial"/>
              </a:rPr>
              <a:t> that spent on planned maintenance ; 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/>
                <a:cs typeface="Arial"/>
              </a:rPr>
              <a:t> Addresses challenges related to the Association’s pre 1919 stock 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 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Arial"/>
                <a:cs typeface="Arial"/>
              </a:rPr>
              <a:t>A stock consolidation and acquisition </a:t>
            </a:r>
            <a:r>
              <a:rPr lang="en-US" dirty="0" err="1">
                <a:latin typeface="Arial"/>
                <a:cs typeface="Arial"/>
              </a:rPr>
              <a:t>programme</a:t>
            </a:r>
            <a:r>
              <a:rPr lang="en-US" dirty="0">
                <a:latin typeface="Arial"/>
                <a:cs typeface="Arial"/>
              </a:rPr>
              <a:t> that helps focus resources in the core areas of the Association’s communities ;   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/>
                <a:cs typeface="Arial"/>
              </a:rPr>
              <a:t>A new-build development </a:t>
            </a:r>
            <a:r>
              <a:rPr lang="en-US" dirty="0" err="1">
                <a:latin typeface="Arial"/>
                <a:cs typeface="Arial"/>
              </a:rPr>
              <a:t>programme</a:t>
            </a:r>
            <a:r>
              <a:rPr lang="en-US" dirty="0">
                <a:latin typeface="Arial"/>
                <a:cs typeface="Arial"/>
              </a:rPr>
              <a:t> that grows the asset base in a sustainable way and provides new homes that meet current and future needs </a:t>
            </a:r>
            <a:endParaRPr lang="en-US" sz="1600" dirty="0">
              <a:latin typeface="Arial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368035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7E4D7F-0F83-6693-821C-80C3F75DF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D2CFA-E6D0-A83C-6CA7-D3BC42503FA9}"/>
              </a:ext>
            </a:extLst>
          </p:cNvPr>
          <p:cNvSpPr txBox="1">
            <a:spLocks/>
          </p:cNvSpPr>
          <p:nvPr/>
        </p:nvSpPr>
        <p:spPr>
          <a:xfrm>
            <a:off x="838200" y="720001"/>
            <a:ext cx="10515600" cy="7659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150" dirty="0">
                <a:solidFill>
                  <a:srgbClr val="7030A0"/>
                </a:solidFill>
                <a:latin typeface="Arial"/>
                <a:ea typeface="Foco" charset="0"/>
                <a:cs typeface="Arial"/>
              </a:rPr>
              <a:t>SHR – 5 KEY PRINCIPLES</a:t>
            </a:r>
            <a:endParaRPr lang="en-US" sz="4000" b="1" spc="-150" dirty="0">
              <a:solidFill>
                <a:srgbClr val="7030A0"/>
              </a:solidFill>
              <a:latin typeface="Arial" panose="020B0604020202020204" pitchFamily="34" charset="0"/>
              <a:ea typeface="Foco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516212-C9BE-3C1C-5DB9-EB2B9528FFAF}"/>
              </a:ext>
            </a:extLst>
          </p:cNvPr>
          <p:cNvSpPr txBox="1"/>
          <p:nvPr/>
        </p:nvSpPr>
        <p:spPr>
          <a:xfrm>
            <a:off x="473870" y="1548071"/>
            <a:ext cx="9839323" cy="43577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GB" sz="1800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Principle 1: Governing bodies and committees lead the strategic response to asset management and should be assured that assets are managed effectively </a:t>
            </a:r>
            <a:r>
              <a:rPr lang="en-GB" sz="1800" kern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(assurance and strategic response)</a:t>
            </a:r>
            <a:endParaRPr lang="en-GB" sz="1800" kern="100" dirty="0">
              <a:solidFill>
                <a:schemeClr val="tx2">
                  <a:lumMod val="90000"/>
                  <a:lumOff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GB" sz="1800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Principle 2: Social landlords should have a comprehensive understanding of their assets </a:t>
            </a:r>
            <a:r>
              <a:rPr lang="en-GB" sz="1800" kern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(understand assets)</a:t>
            </a:r>
            <a:endParaRPr lang="en-GB" sz="1800" kern="100" dirty="0">
              <a:solidFill>
                <a:schemeClr val="tx2">
                  <a:lumMod val="90000"/>
                  <a:lumOff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GB" sz="1800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Principle 3: Social landlords should develop an approach to understanding the value of their assets </a:t>
            </a:r>
            <a:r>
              <a:rPr lang="en-GB" sz="1800" kern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(valuing assets)</a:t>
            </a:r>
            <a:endParaRPr lang="en-GB" sz="1800" kern="100" dirty="0">
              <a:solidFill>
                <a:schemeClr val="tx2">
                  <a:lumMod val="90000"/>
                  <a:lumOff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GB" sz="1800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Principle 4: Integrated asset management outcomes should be understood and used as evidence to inform future investment decisions </a:t>
            </a:r>
            <a:r>
              <a:rPr lang="en-GB" sz="1800" kern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(understand and use assets)</a:t>
            </a:r>
            <a:endParaRPr lang="en-GB" sz="1800" kern="100" dirty="0">
              <a:solidFill>
                <a:schemeClr val="tx2">
                  <a:lumMod val="90000"/>
                  <a:lumOff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07000"/>
              </a:lnSpc>
              <a:spcAft>
                <a:spcPts val="800"/>
              </a:spcAft>
            </a:pPr>
            <a:r>
              <a:rPr lang="en-GB" sz="1800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Principle 5: Social landlords should use the integrated asset management outcomes to inform their asset management strategies </a:t>
            </a:r>
            <a:r>
              <a:rPr lang="en-GB" sz="1800" kern="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(inform strategies)</a:t>
            </a:r>
            <a:endParaRPr lang="en-GB" sz="1800" kern="100" dirty="0">
              <a:solidFill>
                <a:schemeClr val="tx2">
                  <a:lumMod val="90000"/>
                  <a:lumOff val="1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600" dirty="0">
              <a:latin typeface="Arial"/>
              <a:cs typeface="Segoe UI"/>
            </a:endParaRPr>
          </a:p>
          <a:p>
            <a:endParaRPr lang="en-US" sz="1600" dirty="0">
              <a:latin typeface="Arial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441529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73C675-87FF-4D99-B322-6704E72F8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5C32C-9AFE-DC2B-016E-FA40BFCE0A5F}"/>
              </a:ext>
            </a:extLst>
          </p:cNvPr>
          <p:cNvSpPr txBox="1">
            <a:spLocks/>
          </p:cNvSpPr>
          <p:nvPr/>
        </p:nvSpPr>
        <p:spPr>
          <a:xfrm>
            <a:off x="838200" y="720001"/>
            <a:ext cx="10515600" cy="7659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150" dirty="0">
                <a:solidFill>
                  <a:srgbClr val="7030A0"/>
                </a:solidFill>
                <a:latin typeface="Arial"/>
                <a:ea typeface="Foco" charset="0"/>
                <a:cs typeface="Arial"/>
              </a:rPr>
              <a:t>Our Stock</a:t>
            </a:r>
            <a:endParaRPr lang="en-US" sz="4000" b="1" spc="-150" dirty="0">
              <a:solidFill>
                <a:srgbClr val="7030A0"/>
              </a:solidFill>
              <a:latin typeface="Arial" panose="020B0604020202020204" pitchFamily="34" charset="0"/>
              <a:ea typeface="Foco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7ABFBC-ED64-AF35-07CA-7B32BE797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05" y="1588770"/>
            <a:ext cx="5113655" cy="3313217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E9756CD-FFD3-5CCE-1B87-EB9DD4E9E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209808"/>
              </p:ext>
            </p:extLst>
          </p:nvPr>
        </p:nvGraphicFramePr>
        <p:xfrm>
          <a:off x="6203092" y="1588770"/>
          <a:ext cx="4860324" cy="304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0876">
                  <a:extLst>
                    <a:ext uri="{9D8B030D-6E8A-4147-A177-3AD203B41FA5}">
                      <a16:colId xmlns:a16="http://schemas.microsoft.com/office/drawing/2014/main" val="2800630946"/>
                    </a:ext>
                  </a:extLst>
                </a:gridCol>
                <a:gridCol w="864973">
                  <a:extLst>
                    <a:ext uri="{9D8B030D-6E8A-4147-A177-3AD203B41FA5}">
                      <a16:colId xmlns:a16="http://schemas.microsoft.com/office/drawing/2014/main" val="499282911"/>
                    </a:ext>
                  </a:extLst>
                </a:gridCol>
                <a:gridCol w="922637">
                  <a:extLst>
                    <a:ext uri="{9D8B030D-6E8A-4147-A177-3AD203B41FA5}">
                      <a16:colId xmlns:a16="http://schemas.microsoft.com/office/drawing/2014/main" val="805532228"/>
                    </a:ext>
                  </a:extLst>
                </a:gridCol>
                <a:gridCol w="873211">
                  <a:extLst>
                    <a:ext uri="{9D8B030D-6E8A-4147-A177-3AD203B41FA5}">
                      <a16:colId xmlns:a16="http://schemas.microsoft.com/office/drawing/2014/main" val="3079956034"/>
                    </a:ext>
                  </a:extLst>
                </a:gridCol>
                <a:gridCol w="1268627">
                  <a:extLst>
                    <a:ext uri="{9D8B030D-6E8A-4147-A177-3AD203B41FA5}">
                      <a16:colId xmlns:a16="http://schemas.microsoft.com/office/drawing/2014/main" val="1806755854"/>
                    </a:ext>
                  </a:extLst>
                </a:gridCol>
              </a:tblGrid>
              <a:tr h="1042656">
                <a:tc gridSpan="5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Investment Profile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039016"/>
                  </a:ext>
                </a:extLst>
              </a:tr>
              <a:tr h="1042656">
                <a:tc>
                  <a:txBody>
                    <a:bodyPr/>
                    <a:lstStyle/>
                    <a:p>
                      <a:r>
                        <a:rPr lang="en-GB" sz="1600" dirty="0"/>
                        <a:t>Stock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Avg. Annual Investment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1 year</a:t>
                      </a:r>
                    </a:p>
                    <a:p>
                      <a:r>
                        <a:rPr lang="en-GB" sz="1600" dirty="0" err="1"/>
                        <a:t>Avg</a:t>
                      </a:r>
                      <a:r>
                        <a:rPr lang="en-GB" sz="1600" dirty="0"/>
                        <a:t> p/u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5 year</a:t>
                      </a:r>
                    </a:p>
                    <a:p>
                      <a:r>
                        <a:rPr lang="en-GB" sz="1600" dirty="0" err="1"/>
                        <a:t>Avg</a:t>
                      </a:r>
                      <a:r>
                        <a:rPr lang="en-GB" sz="1600" dirty="0"/>
                        <a:t> p/u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30 year </a:t>
                      </a:r>
                      <a:r>
                        <a:rPr lang="en-GB" sz="1600" dirty="0" err="1"/>
                        <a:t>Avg</a:t>
                      </a:r>
                      <a:r>
                        <a:rPr lang="en-GB" sz="1600" dirty="0"/>
                        <a:t> p/u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232240"/>
                  </a:ext>
                </a:extLst>
              </a:tr>
              <a:tr h="466377">
                <a:tc>
                  <a:txBody>
                    <a:bodyPr/>
                    <a:lstStyle/>
                    <a:p>
                      <a:r>
                        <a:rPr lang="en-GB" sz="1400" dirty="0"/>
                        <a:t>4, 429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£8.9m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£1,991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£9,960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£59,760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475184"/>
                  </a:ext>
                </a:extLst>
              </a:tr>
              <a:tr h="466377">
                <a:tc gridSpan="5">
                  <a:txBody>
                    <a:bodyPr/>
                    <a:lstStyle/>
                    <a:p>
                      <a:r>
                        <a:rPr lang="en-GB" dirty="0"/>
                        <a:t>£267,000,000 over life of business plan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9496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15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306EB6-F8B0-4C9B-CA79-E5349ADB6F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2094C-2F65-6DF7-7D0A-39E5D85C540C}"/>
              </a:ext>
            </a:extLst>
          </p:cNvPr>
          <p:cNvSpPr txBox="1">
            <a:spLocks/>
          </p:cNvSpPr>
          <p:nvPr/>
        </p:nvSpPr>
        <p:spPr>
          <a:xfrm>
            <a:off x="838200" y="720001"/>
            <a:ext cx="10515600" cy="7659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150" dirty="0">
                <a:solidFill>
                  <a:srgbClr val="7030A0"/>
                </a:solidFill>
                <a:latin typeface="Arial"/>
                <a:ea typeface="Foco" charset="0"/>
                <a:cs typeface="Arial"/>
              </a:rPr>
              <a:t>CONSIDERATIONS</a:t>
            </a:r>
            <a:endParaRPr lang="en-US" sz="4000" b="1" spc="-150" dirty="0">
              <a:solidFill>
                <a:srgbClr val="7030A0"/>
              </a:solidFill>
              <a:latin typeface="Arial" panose="020B0604020202020204" pitchFamily="34" charset="0"/>
              <a:ea typeface="Foco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02A399-CF99-4F02-A507-8F461B86CFB0}"/>
              </a:ext>
            </a:extLst>
          </p:cNvPr>
          <p:cNvSpPr txBox="1"/>
          <p:nvPr/>
        </p:nvSpPr>
        <p:spPr>
          <a:xfrm>
            <a:off x="473870" y="1548071"/>
            <a:ext cx="9839323" cy="477053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7030A0"/>
                </a:solidFill>
                <a:latin typeface="Arial"/>
                <a:cs typeface="Segoe UI"/>
              </a:rPr>
              <a:t>Key Drivers </a:t>
            </a:r>
          </a:p>
          <a:p>
            <a:r>
              <a:rPr lang="en-US" sz="1600" dirty="0" err="1">
                <a:latin typeface="Arial"/>
                <a:cs typeface="Segoe UI"/>
              </a:rPr>
              <a:t>eg</a:t>
            </a:r>
            <a:r>
              <a:rPr lang="en-US" sz="1600" dirty="0">
                <a:latin typeface="Arial"/>
                <a:cs typeface="Segoe UI"/>
              </a:rPr>
              <a:t> Safety and Compliance , Scottish Housing Net Zero Standards, SHQS, Scottish Government &amp; LA Strategies, Customer Expectations, WSHA Strategies, Construction sector constraints and inflation</a:t>
            </a:r>
          </a:p>
          <a:p>
            <a:endParaRPr lang="en-US" sz="1600" dirty="0">
              <a:latin typeface="Arial"/>
              <a:cs typeface="Segoe UI"/>
            </a:endParaRPr>
          </a:p>
          <a:p>
            <a:r>
              <a:rPr lang="en-US" sz="1600" b="1" dirty="0">
                <a:solidFill>
                  <a:srgbClr val="7030A0"/>
                </a:solidFill>
                <a:latin typeface="Arial"/>
                <a:cs typeface="Segoe UI"/>
              </a:rPr>
              <a:t>Developing a Comprehensive Understanding of our Assets </a:t>
            </a:r>
          </a:p>
          <a:p>
            <a:r>
              <a:rPr lang="en-US" sz="1600" dirty="0">
                <a:latin typeface="Arial"/>
                <a:cs typeface="Segoe UI"/>
              </a:rPr>
              <a:t>- SCS, repairs and void data, Asset Pro, CX, Core KPI data, demand, turnover, customer feedback,  </a:t>
            </a:r>
          </a:p>
          <a:p>
            <a:endParaRPr lang="en-US" sz="1600" dirty="0">
              <a:latin typeface="Arial"/>
              <a:cs typeface="Segoe UI"/>
            </a:endParaRPr>
          </a:p>
          <a:p>
            <a:r>
              <a:rPr lang="en-US" sz="1600" b="1" dirty="0">
                <a:solidFill>
                  <a:srgbClr val="7030A0"/>
                </a:solidFill>
                <a:latin typeface="Arial"/>
                <a:cs typeface="Segoe UI"/>
              </a:rPr>
              <a:t>Business as Usual </a:t>
            </a:r>
            <a:r>
              <a:rPr lang="en-US" sz="1600" dirty="0">
                <a:latin typeface="Arial"/>
                <a:cs typeface="Segoe UI"/>
              </a:rPr>
              <a:t>– safety, repairs, component investment, major repairs, compliance, maintenance, medical adaptations, factoring, procurement</a:t>
            </a:r>
          </a:p>
          <a:p>
            <a:endParaRPr lang="en-US" sz="1600" dirty="0">
              <a:latin typeface="Arial"/>
              <a:cs typeface="Segoe UI"/>
            </a:endParaRPr>
          </a:p>
          <a:p>
            <a:r>
              <a:rPr lang="en-US" sz="1600" b="1" dirty="0">
                <a:solidFill>
                  <a:srgbClr val="7030A0"/>
                </a:solidFill>
                <a:latin typeface="Arial"/>
                <a:cs typeface="Segoe UI"/>
              </a:rPr>
              <a:t>Consultation – </a:t>
            </a:r>
            <a:r>
              <a:rPr lang="en-US" sz="1600" dirty="0">
                <a:latin typeface="Arial"/>
                <a:cs typeface="Segoe UI"/>
              </a:rPr>
              <a:t>responses to customer surveys ;  technical teams ; CMT ; staff T&amp;D ; TAG </a:t>
            </a:r>
          </a:p>
          <a:p>
            <a:endParaRPr lang="en-US" sz="1600" dirty="0">
              <a:latin typeface="Arial"/>
              <a:cs typeface="Segoe UI"/>
            </a:endParaRPr>
          </a:p>
          <a:p>
            <a:r>
              <a:rPr lang="en-US" sz="1600" b="1" dirty="0">
                <a:solidFill>
                  <a:srgbClr val="7030A0"/>
                </a:solidFill>
                <a:latin typeface="Arial"/>
                <a:cs typeface="Segoe UI"/>
              </a:rPr>
              <a:t>What are Our Priority Investment &amp; Activity?</a:t>
            </a:r>
          </a:p>
          <a:p>
            <a:r>
              <a:rPr lang="en-US" sz="1600" dirty="0">
                <a:latin typeface="Arial"/>
                <a:cs typeface="Segoe UI"/>
              </a:rPr>
              <a:t>- covered in the action plan</a:t>
            </a:r>
          </a:p>
          <a:p>
            <a:endParaRPr lang="en-US" sz="1600" dirty="0">
              <a:latin typeface="Arial"/>
              <a:cs typeface="Segoe UI"/>
            </a:endParaRPr>
          </a:p>
          <a:p>
            <a:r>
              <a:rPr lang="en-US" sz="1600" b="1" dirty="0">
                <a:solidFill>
                  <a:srgbClr val="7030A0"/>
                </a:solidFill>
                <a:latin typeface="Arial"/>
                <a:cs typeface="Segoe UI"/>
              </a:rPr>
              <a:t>Risk Assessment for Delivery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Arial"/>
                <a:cs typeface="Segoe UI"/>
              </a:rPr>
              <a:t>– </a:t>
            </a:r>
            <a:r>
              <a:rPr lang="en-US" sz="1600" dirty="0">
                <a:latin typeface="Arial"/>
                <a:cs typeface="Segoe UI"/>
              </a:rPr>
              <a:t>strategic risk assessment undertaken ; ongoing monitoring </a:t>
            </a:r>
          </a:p>
          <a:p>
            <a:endParaRPr lang="en-US" sz="1600" dirty="0">
              <a:latin typeface="Arial"/>
              <a:cs typeface="Segoe UI"/>
            </a:endParaRPr>
          </a:p>
          <a:p>
            <a:endParaRPr lang="en-US" sz="1600" dirty="0">
              <a:latin typeface="Arial"/>
              <a:cs typeface="Segoe UI"/>
            </a:endParaRPr>
          </a:p>
          <a:p>
            <a:endParaRPr lang="en-US" sz="1600" dirty="0">
              <a:latin typeface="Arial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2858154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94F476-D9BD-75AC-13A1-0CEA385887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FFA6-951F-61EF-CD71-2FA3026597E5}"/>
              </a:ext>
            </a:extLst>
          </p:cNvPr>
          <p:cNvSpPr txBox="1">
            <a:spLocks/>
          </p:cNvSpPr>
          <p:nvPr/>
        </p:nvSpPr>
        <p:spPr>
          <a:xfrm>
            <a:off x="838200" y="720001"/>
            <a:ext cx="10515600" cy="7659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150" dirty="0">
                <a:solidFill>
                  <a:srgbClr val="7030A0"/>
                </a:solidFill>
                <a:latin typeface="Arial"/>
                <a:ea typeface="Foco" charset="0"/>
                <a:cs typeface="Arial"/>
              </a:rPr>
              <a:t>PRIORITY INVESTMENT &amp; ACTIVITY </a:t>
            </a:r>
            <a:endParaRPr lang="en-US" sz="4000" b="1" spc="-150" dirty="0">
              <a:solidFill>
                <a:srgbClr val="7030A0"/>
              </a:solidFill>
              <a:latin typeface="Arial" panose="020B0604020202020204" pitchFamily="34" charset="0"/>
              <a:ea typeface="Foco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0C3F06-8583-E02A-799D-FC9F4D7885F2}"/>
              </a:ext>
            </a:extLst>
          </p:cNvPr>
          <p:cNvSpPr txBox="1"/>
          <p:nvPr/>
        </p:nvSpPr>
        <p:spPr>
          <a:xfrm>
            <a:off x="473870" y="1548071"/>
            <a:ext cx="9839323" cy="37375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kern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Scottish Housing Net Zero Standards (SHNZS)</a:t>
            </a:r>
            <a:endParaRPr lang="en-GB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4A37F5-33E1-9803-72FB-0F5505AA8286}"/>
              </a:ext>
            </a:extLst>
          </p:cNvPr>
          <p:cNvSpPr txBox="1"/>
          <p:nvPr/>
        </p:nvSpPr>
        <p:spPr>
          <a:xfrm>
            <a:off x="296562" y="2056561"/>
            <a:ext cx="6096000" cy="1958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fabric efficiency rating (focused on the amount of energy for heat consumed by a property), measured in kWh/m2/year</a:t>
            </a:r>
            <a:endParaRPr lang="en-GB" sz="1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requirement to replace ‘direct emissions heating’ systems with a clean heating alternative by a backstop date of 2045</a:t>
            </a:r>
            <a:endParaRPr lang="en-GB" sz="16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473C01-523E-A39E-C3CC-8F132E35482A}"/>
              </a:ext>
            </a:extLst>
          </p:cNvPr>
          <p:cNvSpPr txBox="1"/>
          <p:nvPr/>
        </p:nvSpPr>
        <p:spPr>
          <a:xfrm>
            <a:off x="473870" y="4014726"/>
            <a:ext cx="6096000" cy="6701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Overtown Street and Law Street, Glasgow – </a:t>
            </a:r>
            <a:r>
              <a:rPr lang="en-GB" sz="1800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comprehensive refurbishment</a:t>
            </a:r>
            <a:endParaRPr lang="en-GB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8B7BFC-D719-2E16-6CB1-64EEC4F80D45}"/>
              </a:ext>
            </a:extLst>
          </p:cNvPr>
          <p:cNvSpPr txBox="1"/>
          <p:nvPr/>
        </p:nvSpPr>
        <p:spPr>
          <a:xfrm>
            <a:off x="473870" y="481312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Double Glazed Sash and Case Windows on Former Charing Cross HA stock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1002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2D3772-B6BC-6346-3AA8-986CEA620E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4C040-9F65-0C5B-3BA9-241DE675B894}"/>
              </a:ext>
            </a:extLst>
          </p:cNvPr>
          <p:cNvSpPr txBox="1">
            <a:spLocks/>
          </p:cNvSpPr>
          <p:nvPr/>
        </p:nvSpPr>
        <p:spPr>
          <a:xfrm>
            <a:off x="838200" y="720001"/>
            <a:ext cx="10515600" cy="7659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pc="-150" dirty="0">
                <a:solidFill>
                  <a:srgbClr val="7030A0"/>
                </a:solidFill>
                <a:latin typeface="Arial"/>
                <a:ea typeface="Foco" charset="0"/>
                <a:cs typeface="Arial"/>
              </a:rPr>
              <a:t>PRIORITY INVESTMENT &amp; ACTIVITY </a:t>
            </a:r>
            <a:endParaRPr lang="en-US" sz="4000" b="1" spc="-150" dirty="0">
              <a:solidFill>
                <a:srgbClr val="7030A0"/>
              </a:solidFill>
              <a:latin typeface="Arial" panose="020B0604020202020204" pitchFamily="34" charset="0"/>
              <a:ea typeface="Foco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542EA6-F851-0D25-627A-850F8D18C926}"/>
              </a:ext>
            </a:extLst>
          </p:cNvPr>
          <p:cNvSpPr txBox="1"/>
          <p:nvPr/>
        </p:nvSpPr>
        <p:spPr>
          <a:xfrm>
            <a:off x="473870" y="1548071"/>
            <a:ext cx="9839323" cy="59093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800" b="1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Kirkfieldbank, South Lanarkshire &amp; Springburn, Glasgow : “Electric Wallpaper” Pilots</a:t>
            </a:r>
          </a:p>
          <a:p>
            <a:r>
              <a:rPr lang="en-GB" kern="0" dirty="0">
                <a:solidFill>
                  <a:srgbClr val="7030A0"/>
                </a:solidFill>
                <a:latin typeface="Arial" panose="020B0604020202020204" pitchFamily="34" charset="0"/>
              </a:rPr>
              <a:t>- first in Scotland to trial this innovation</a:t>
            </a:r>
          </a:p>
          <a:p>
            <a:endParaRPr lang="en-GB" b="1" kern="0" dirty="0">
              <a:solidFill>
                <a:srgbClr val="7030A0"/>
              </a:solidFill>
              <a:latin typeface="Arial" panose="020B0604020202020204" pitchFamily="34" charset="0"/>
            </a:endParaRPr>
          </a:p>
          <a:p>
            <a:r>
              <a:rPr lang="en-GB" sz="1800" b="1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Dampness &amp; Mould</a:t>
            </a:r>
          </a:p>
          <a:p>
            <a:r>
              <a:rPr lang="en-GB" b="1" kern="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GB" kern="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 of Things Pilot ; Proof of Concept trials</a:t>
            </a:r>
          </a:p>
          <a:p>
            <a:endParaRPr lang="en-GB" sz="1800" kern="0" dirty="0">
              <a:solidFill>
                <a:srgbClr val="7030A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 kern="1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Hill Street, Glasgow : Dispute</a:t>
            </a:r>
          </a:p>
          <a:p>
            <a:r>
              <a:rPr lang="en-GB" kern="1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structural issues ; roof </a:t>
            </a:r>
            <a:endParaRPr lang="en-GB" sz="1800" kern="100" dirty="0">
              <a:solidFill>
                <a:srgbClr val="7030A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kern="1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b="1" kern="0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Barrowfield</a:t>
            </a:r>
            <a:r>
              <a:rPr lang="en-GB" sz="1800" b="1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Community Centre, Glasgow</a:t>
            </a:r>
          </a:p>
          <a:p>
            <a:r>
              <a:rPr lang="en-GB" sz="1800" b="1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1800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and begin implementation of project plan to deliver fabric improvements and more efficient </a:t>
            </a:r>
            <a:r>
              <a:rPr lang="en-GB" kern="0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zero carbon heating system</a:t>
            </a:r>
            <a:endParaRPr lang="en-GB" sz="1800" kern="0" dirty="0">
              <a:solidFill>
                <a:srgbClr val="7030A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kern="0" dirty="0">
              <a:solidFill>
                <a:srgbClr val="7030A0"/>
              </a:solidFill>
              <a:effectLst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b="1" kern="0" dirty="0">
                <a:solidFill>
                  <a:srgbClr val="7030A0"/>
                </a:solidFill>
                <a:latin typeface="Arial"/>
                <a:ea typeface="Calibri"/>
                <a:cs typeface="Arial"/>
              </a:rPr>
              <a:t>Develop long term plan for replacement of heating in sheltered blocks </a:t>
            </a:r>
            <a:endParaRPr lang="en-GB" sz="2000" b="1" kern="0" dirty="0">
              <a:solidFill>
                <a:srgbClr val="7030A0"/>
              </a:solidFill>
              <a:effectLst/>
              <a:latin typeface="Arial"/>
              <a:ea typeface="Calibri"/>
              <a:cs typeface="Arial"/>
            </a:endParaRPr>
          </a:p>
          <a:p>
            <a:endParaRPr lang="en-GB" kern="0" dirty="0">
              <a:solidFill>
                <a:srgbClr val="7030A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800" kern="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kern="1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kern="1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kern="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953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d5ef56c-39fd-4f4a-b746-eb78144c658a">
      <Terms xmlns="http://schemas.microsoft.com/office/infopath/2007/PartnerControls"/>
    </lcf76f155ced4ddcb4097134ff3c332f>
    <TaxCatchAll xmlns="05832d28-ab35-4de7-befc-eb4282c0c87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6FD6455046B94E8D95C7CFC2795D06" ma:contentTypeVersion="14" ma:contentTypeDescription="Create a new document." ma:contentTypeScope="" ma:versionID="895e8274ee0701998f0534bd2657e679">
  <xsd:schema xmlns:xsd="http://www.w3.org/2001/XMLSchema" xmlns:xs="http://www.w3.org/2001/XMLSchema" xmlns:p="http://schemas.microsoft.com/office/2006/metadata/properties" xmlns:ns2="7d5ef56c-39fd-4f4a-b746-eb78144c658a" xmlns:ns3="05832d28-ab35-4de7-befc-eb4282c0c87f" targetNamespace="http://schemas.microsoft.com/office/2006/metadata/properties" ma:root="true" ma:fieldsID="704ba006e4ad37b2aafbc103fb2b6297" ns2:_="" ns3:_="">
    <xsd:import namespace="7d5ef56c-39fd-4f4a-b746-eb78144c658a"/>
    <xsd:import namespace="05832d28-ab35-4de7-befc-eb4282c0c8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5ef56c-39fd-4f4a-b746-eb78144c65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bf59ce0-cb28-4e85-8d28-a17fac07e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832d28-ab35-4de7-befc-eb4282c0c87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f54bb2c-56f8-4c2c-8841-bed4f4b64083}" ma:internalName="TaxCatchAll" ma:showField="CatchAllData" ma:web="05832d28-ab35-4de7-befc-eb4282c0c8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C4EFF2-EA89-4DD5-A731-FB39CE0465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C7FEAA8-7B80-4093-8F94-831A64BE984B}">
  <ds:schemaRefs>
    <ds:schemaRef ds:uri="http://schemas.microsoft.com/office/2006/metadata/properties"/>
    <ds:schemaRef ds:uri="http://schemas.microsoft.com/office/infopath/2007/PartnerControls"/>
    <ds:schemaRef ds:uri="7d5ef56c-39fd-4f4a-b746-eb78144c658a"/>
    <ds:schemaRef ds:uri="05832d28-ab35-4de7-befc-eb4282c0c87f"/>
  </ds:schemaRefs>
</ds:datastoreItem>
</file>

<file path=customXml/itemProps3.xml><?xml version="1.0" encoding="utf-8"?>
<ds:datastoreItem xmlns:ds="http://schemas.openxmlformats.org/officeDocument/2006/customXml" ds:itemID="{9011C0A3-3837-470D-8155-80BAD2D886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5ef56c-39fd-4f4a-b746-eb78144c658a"/>
    <ds:schemaRef ds:uri="05832d28-ab35-4de7-befc-eb4282c0c8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1064</Words>
  <Application>Microsoft Office PowerPoint</Application>
  <PresentationFormat>Widescreen</PresentationFormat>
  <Paragraphs>147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Aptos</vt:lpstr>
      <vt:lpstr>Aptos Display</vt:lpstr>
      <vt:lpstr>Arial</vt:lpstr>
      <vt:lpstr>Calibri</vt:lpstr>
      <vt:lpstr>Foco</vt:lpstr>
      <vt:lpstr>Foco Light</vt:lpstr>
      <vt:lpstr>Segoe UI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Kubski</dc:creator>
  <cp:lastModifiedBy>Susan Speirs</cp:lastModifiedBy>
  <cp:revision>215</cp:revision>
  <dcterms:created xsi:type="dcterms:W3CDTF">2024-04-02T18:56:35Z</dcterms:created>
  <dcterms:modified xsi:type="dcterms:W3CDTF">2024-07-02T14:57:08Z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0x0101005F6FD6455046B94E8D95C7CFC2795D06</vt:lpwstr>
  </property>
  <property fmtid="{D5CDD505-2E9C-101B-9397-08002B2CF9AE}" pid="3" name="MediaServiceImageTags">
    <vt:lpwstr/>
  </property>
</Properties>
</file>